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24" r:id="rId4"/>
    <p:sldId id="325" r:id="rId5"/>
    <p:sldId id="327" r:id="rId6"/>
    <p:sldId id="328" r:id="rId7"/>
    <p:sldId id="329" r:id="rId8"/>
    <p:sldId id="330" r:id="rId9"/>
    <p:sldId id="332" r:id="rId10"/>
    <p:sldId id="331" r:id="rId11"/>
    <p:sldId id="333" r:id="rId12"/>
    <p:sldId id="334" r:id="rId13"/>
    <p:sldId id="335" r:id="rId14"/>
    <p:sldId id="336" r:id="rId15"/>
    <p:sldId id="337" r:id="rId16"/>
    <p:sldId id="338" r:id="rId17"/>
    <p:sldId id="33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HA-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British_Englis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>
            <a:normAutofit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 Version Control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152" y="1736958"/>
            <a:ext cx="3143250" cy="4552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23" y="2438399"/>
            <a:ext cx="7209971" cy="301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Directed </a:t>
            </a:r>
            <a:r>
              <a:rPr lang="en-US" dirty="0" err="1" smtClean="0"/>
              <a:t>Acyclical</a:t>
            </a:r>
            <a:r>
              <a:rPr lang="en-US" dirty="0" smtClean="0"/>
              <a:t> Graph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(Awesome computer science content)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6158"/>
            <a:ext cx="5671088" cy="4411909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Common/useful CS data structure</a:t>
            </a:r>
          </a:p>
          <a:p>
            <a:r>
              <a:rPr lang="en-US" sz="3200" dirty="0" smtClean="0"/>
              <a:t>Has vertices and edges</a:t>
            </a:r>
          </a:p>
          <a:p>
            <a:pPr lvl="1"/>
            <a:r>
              <a:rPr lang="en-US" sz="2800" dirty="0" smtClean="0"/>
              <a:t>Vertex has content</a:t>
            </a:r>
          </a:p>
          <a:p>
            <a:pPr lvl="1"/>
            <a:r>
              <a:rPr lang="en-US" sz="2800" dirty="0" smtClean="0"/>
              <a:t>Edge shows relationships between content</a:t>
            </a:r>
          </a:p>
          <a:p>
            <a:r>
              <a:rPr lang="en-US" sz="3200" dirty="0" smtClean="0"/>
              <a:t>Once again, I started listing cool things to build with DAGs – it’s too long</a:t>
            </a:r>
          </a:p>
          <a:p>
            <a:pPr lvl="1"/>
            <a:r>
              <a:rPr lang="en-US" sz="2800" dirty="0" smtClean="0"/>
              <a:t>Let’s build our own list in class</a:t>
            </a: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111" y="2255002"/>
            <a:ext cx="4623662" cy="2774197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 rot="20402832">
            <a:off x="6250617" y="1657431"/>
            <a:ext cx="1811087" cy="337453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Vertex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7213738" y="1984756"/>
            <a:ext cx="124709" cy="7661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 rot="2571173">
            <a:off x="9888446" y="1598751"/>
            <a:ext cx="1811087" cy="337453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Edge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10352868" y="1891172"/>
            <a:ext cx="326368" cy="118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0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manages change sets in a DAG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6158"/>
            <a:ext cx="5671088" cy="4411909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 vertex stores a change set</a:t>
            </a:r>
          </a:p>
          <a:p>
            <a:r>
              <a:rPr lang="en-US" sz="3200" dirty="0" smtClean="0"/>
              <a:t>An edge points to the parent change set, (replay order)</a:t>
            </a:r>
          </a:p>
          <a:p>
            <a:r>
              <a:rPr lang="en-US" sz="3200" dirty="0" smtClean="0"/>
              <a:t>The vertices are stored as simple </a:t>
            </a:r>
            <a:r>
              <a:rPr lang="en-US" sz="3200" dirty="0"/>
              <a:t>files identified by a SHA-1 hash -- </a:t>
            </a:r>
            <a:r>
              <a:rPr lang="en-US" sz="1900" dirty="0">
                <a:hlinkClick r:id="rId2"/>
              </a:rPr>
              <a:t>https://</a:t>
            </a:r>
            <a:r>
              <a:rPr lang="en-US" sz="1900" dirty="0" smtClean="0">
                <a:hlinkClick r:id="rId2"/>
              </a:rPr>
              <a:t>en.wikipedia.org/wiki/SHA-1</a:t>
            </a:r>
            <a:endParaRPr lang="en-US" sz="1900" dirty="0" smtClean="0"/>
          </a:p>
          <a:p>
            <a:r>
              <a:rPr lang="en-US" sz="3200" dirty="0" err="1" smtClean="0"/>
              <a:t>Git</a:t>
            </a:r>
            <a:r>
              <a:rPr lang="en-US" sz="3200" dirty="0" smtClean="0"/>
              <a:t> keeps pointers to certain change sets so we can “check out” our code at certain points</a:t>
            </a:r>
          </a:p>
          <a:p>
            <a:endParaRPr lang="en-US" sz="2800" dirty="0" smtClean="0"/>
          </a:p>
        </p:txBody>
      </p:sp>
      <p:sp>
        <p:nvSpPr>
          <p:cNvPr id="2" name="Oval 1"/>
          <p:cNvSpPr/>
          <p:nvPr/>
        </p:nvSpPr>
        <p:spPr>
          <a:xfrm>
            <a:off x="9554705" y="5091194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554705" y="4104469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4" idx="0"/>
            <a:endCxn id="2" idx="2"/>
          </p:cNvCxnSpPr>
          <p:nvPr/>
        </p:nvCxnSpPr>
        <p:spPr>
          <a:xfrm flipV="1">
            <a:off x="8132735" y="5358540"/>
            <a:ext cx="1421970" cy="3529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064332" y="5711537"/>
            <a:ext cx="2136806" cy="68967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Original source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File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9" idx="2"/>
            <a:endCxn id="12" idx="2"/>
          </p:cNvCxnSpPr>
          <p:nvPr/>
        </p:nvCxnSpPr>
        <p:spPr>
          <a:xfrm>
            <a:off x="8132735" y="3997272"/>
            <a:ext cx="1421970" cy="3745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064332" y="3223647"/>
            <a:ext cx="2136806" cy="77362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Change to by-ref passing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" idx="0"/>
            <a:endCxn id="12" idx="4"/>
          </p:cNvCxnSpPr>
          <p:nvPr/>
        </p:nvCxnSpPr>
        <p:spPr>
          <a:xfrm flipV="1">
            <a:off x="9825926" y="4639160"/>
            <a:ext cx="0" cy="4520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0623108" y="3496150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8" name="Straight Arrow Connector 27"/>
          <p:cNvCxnSpPr>
            <a:stCxn id="27" idx="1"/>
            <a:endCxn id="12" idx="0"/>
          </p:cNvCxnSpPr>
          <p:nvPr/>
        </p:nvCxnSpPr>
        <p:spPr>
          <a:xfrm flipH="1">
            <a:off x="9825926" y="3701112"/>
            <a:ext cx="797182" cy="4033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4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change sets can be pushed/pulled to/from other repositories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6158"/>
            <a:ext cx="5671088" cy="441190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pointers (references) are also moved</a:t>
            </a:r>
          </a:p>
          <a:p>
            <a:r>
              <a:rPr lang="en-US" sz="3200" dirty="0" smtClean="0"/>
              <a:t>Could be on the same server or a different server via</a:t>
            </a:r>
          </a:p>
          <a:p>
            <a:pPr lvl="1"/>
            <a:r>
              <a:rPr lang="en-US" sz="2800" dirty="0" smtClean="0"/>
              <a:t>http, file, </a:t>
            </a:r>
            <a:r>
              <a:rPr lang="en-US" sz="2800" dirty="0" err="1" smtClean="0"/>
              <a:t>ssh</a:t>
            </a:r>
            <a:r>
              <a:rPr lang="en-US" sz="2800" dirty="0" smtClean="0"/>
              <a:t>, or </a:t>
            </a:r>
            <a:r>
              <a:rPr lang="en-US" sz="2800" dirty="0" err="1" smtClean="0"/>
              <a:t>git</a:t>
            </a:r>
            <a:r>
              <a:rPr lang="en-US" sz="2800" dirty="0" smtClean="0"/>
              <a:t> protocols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2800" dirty="0" smtClean="0"/>
          </a:p>
        </p:txBody>
      </p:sp>
      <p:sp>
        <p:nvSpPr>
          <p:cNvPr id="2" name="Oval 1"/>
          <p:cNvSpPr/>
          <p:nvPr/>
        </p:nvSpPr>
        <p:spPr>
          <a:xfrm>
            <a:off x="9554705" y="5091194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554705" y="4104469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4" idx="0"/>
            <a:endCxn id="2" idx="2"/>
          </p:cNvCxnSpPr>
          <p:nvPr/>
        </p:nvCxnSpPr>
        <p:spPr>
          <a:xfrm flipV="1">
            <a:off x="8132735" y="5358540"/>
            <a:ext cx="1421970" cy="3529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064332" y="5711537"/>
            <a:ext cx="2136806" cy="68967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Original source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File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9" idx="2"/>
            <a:endCxn id="12" idx="2"/>
          </p:cNvCxnSpPr>
          <p:nvPr/>
        </p:nvCxnSpPr>
        <p:spPr>
          <a:xfrm>
            <a:off x="8132735" y="3997272"/>
            <a:ext cx="1421970" cy="3745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064332" y="3223647"/>
            <a:ext cx="2136806" cy="77362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Change to by-ref passing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" idx="0"/>
            <a:endCxn id="12" idx="4"/>
          </p:cNvCxnSpPr>
          <p:nvPr/>
        </p:nvCxnSpPr>
        <p:spPr>
          <a:xfrm flipV="1">
            <a:off x="9825926" y="4639160"/>
            <a:ext cx="0" cy="4520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0623108" y="3496150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8" name="Straight Arrow Connector 27"/>
          <p:cNvCxnSpPr>
            <a:stCxn id="27" idx="1"/>
            <a:endCxn id="12" idx="0"/>
          </p:cNvCxnSpPr>
          <p:nvPr/>
        </p:nvCxnSpPr>
        <p:spPr>
          <a:xfrm flipH="1">
            <a:off x="9825926" y="3701112"/>
            <a:ext cx="797182" cy="4033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4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02327" y="2540000"/>
            <a:ext cx="3971637" cy="3676073"/>
            <a:chOff x="1302327" y="2540000"/>
            <a:chExt cx="3971637" cy="3676073"/>
          </a:xfrm>
        </p:grpSpPr>
        <p:sp>
          <p:nvSpPr>
            <p:cNvPr id="4" name="Rounded Rectangle 3"/>
            <p:cNvSpPr/>
            <p:nvPr/>
          </p:nvSpPr>
          <p:spPr>
            <a:xfrm>
              <a:off x="1302327" y="2540000"/>
              <a:ext cx="3971637" cy="367607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48945" y="2542891"/>
              <a:ext cx="1878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Bare Repo (origin)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568886" y="2533777"/>
            <a:ext cx="3971637" cy="3676073"/>
            <a:chOff x="1302327" y="2540000"/>
            <a:chExt cx="3971637" cy="3676073"/>
          </a:xfrm>
        </p:grpSpPr>
        <p:sp>
          <p:nvSpPr>
            <p:cNvPr id="21" name="Rounded Rectangle 20"/>
            <p:cNvSpPr/>
            <p:nvPr/>
          </p:nvSpPr>
          <p:spPr>
            <a:xfrm>
              <a:off x="1302327" y="2540000"/>
              <a:ext cx="3971637" cy="367607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15232" y="2540000"/>
              <a:ext cx="1253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Clone Repo</a:t>
              </a:r>
              <a:endParaRPr lang="en-US" dirty="0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Step 1: Developer clones repo</a:t>
            </a:r>
            <a:endParaRPr 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2192291" y="5148726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260694" y="4560445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8" name="Straight Arrow Connector 27"/>
          <p:cNvCxnSpPr>
            <a:stCxn id="27" idx="1"/>
            <a:endCxn id="2" idx="0"/>
          </p:cNvCxnSpPr>
          <p:nvPr/>
        </p:nvCxnSpPr>
        <p:spPr>
          <a:xfrm flipH="1">
            <a:off x="2463512" y="4765407"/>
            <a:ext cx="797182" cy="3833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76654" y="3337340"/>
            <a:ext cx="17171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/>
              <a:t>=&gt;</a:t>
            </a:r>
            <a:endParaRPr lang="en-US" sz="12000" dirty="0"/>
          </a:p>
        </p:txBody>
      </p:sp>
      <p:sp>
        <p:nvSpPr>
          <p:cNvPr id="23" name="Oval 22"/>
          <p:cNvSpPr/>
          <p:nvPr/>
        </p:nvSpPr>
        <p:spPr>
          <a:xfrm>
            <a:off x="9554704" y="5148726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0234826" y="4643572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6" name="Straight Arrow Connector 25"/>
          <p:cNvCxnSpPr>
            <a:stCxn id="25" idx="1"/>
            <a:endCxn id="23" idx="0"/>
          </p:cNvCxnSpPr>
          <p:nvPr/>
        </p:nvCxnSpPr>
        <p:spPr>
          <a:xfrm flipH="1">
            <a:off x="9825925" y="4848534"/>
            <a:ext cx="408901" cy="300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618999" y="4560445"/>
            <a:ext cx="1515194" cy="5294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Remotes/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origin/master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0" name="Straight Arrow Connector 29"/>
          <p:cNvCxnSpPr>
            <a:stCxn id="29" idx="3"/>
            <a:endCxn id="23" idx="0"/>
          </p:cNvCxnSpPr>
          <p:nvPr/>
        </p:nvCxnSpPr>
        <p:spPr>
          <a:xfrm>
            <a:off x="9134193" y="4825165"/>
            <a:ext cx="691732" cy="3235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02327" y="2540000"/>
            <a:ext cx="3971637" cy="3676073"/>
            <a:chOff x="1302327" y="2540000"/>
            <a:chExt cx="3971637" cy="3676073"/>
          </a:xfrm>
        </p:grpSpPr>
        <p:sp>
          <p:nvSpPr>
            <p:cNvPr id="4" name="Rounded Rectangle 3"/>
            <p:cNvSpPr/>
            <p:nvPr/>
          </p:nvSpPr>
          <p:spPr>
            <a:xfrm>
              <a:off x="1302327" y="2540000"/>
              <a:ext cx="3971637" cy="367607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48945" y="2542891"/>
              <a:ext cx="1878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Bare Repo (origin)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568886" y="2533777"/>
            <a:ext cx="3971637" cy="3676073"/>
            <a:chOff x="1302327" y="2540000"/>
            <a:chExt cx="3971637" cy="3676073"/>
          </a:xfrm>
        </p:grpSpPr>
        <p:sp>
          <p:nvSpPr>
            <p:cNvPr id="21" name="Rounded Rectangle 20"/>
            <p:cNvSpPr/>
            <p:nvPr/>
          </p:nvSpPr>
          <p:spPr>
            <a:xfrm>
              <a:off x="1302327" y="2540000"/>
              <a:ext cx="3971637" cy="367607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15232" y="2540000"/>
              <a:ext cx="1253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Clone Repo</a:t>
              </a:r>
              <a:endParaRPr lang="en-US" dirty="0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Step 2: Developer commits a change set</a:t>
            </a:r>
            <a:endParaRPr 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2192291" y="5148726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260694" y="4560445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8" name="Straight Arrow Connector 27"/>
          <p:cNvCxnSpPr>
            <a:stCxn id="27" idx="1"/>
            <a:endCxn id="2" idx="0"/>
          </p:cNvCxnSpPr>
          <p:nvPr/>
        </p:nvCxnSpPr>
        <p:spPr>
          <a:xfrm flipH="1">
            <a:off x="2463512" y="4765407"/>
            <a:ext cx="797182" cy="3833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9554704" y="5148726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0234826" y="3813425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9825925" y="4018387"/>
            <a:ext cx="408901" cy="300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618999" y="4560445"/>
            <a:ext cx="1515194" cy="5294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Remotes/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origin/master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0" name="Straight Arrow Connector 29"/>
          <p:cNvCxnSpPr>
            <a:stCxn id="29" idx="3"/>
            <a:endCxn id="23" idx="0"/>
          </p:cNvCxnSpPr>
          <p:nvPr/>
        </p:nvCxnSpPr>
        <p:spPr>
          <a:xfrm>
            <a:off x="9134193" y="4825165"/>
            <a:ext cx="691732" cy="3235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9554704" y="4316211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23" idx="0"/>
            <a:endCxn id="18" idx="4"/>
          </p:cNvCxnSpPr>
          <p:nvPr/>
        </p:nvCxnSpPr>
        <p:spPr>
          <a:xfrm flipV="1">
            <a:off x="9825925" y="4850902"/>
            <a:ext cx="0" cy="297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4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02327" y="2540000"/>
            <a:ext cx="3971637" cy="3676073"/>
            <a:chOff x="1302327" y="2540000"/>
            <a:chExt cx="3971637" cy="3676073"/>
          </a:xfrm>
        </p:grpSpPr>
        <p:sp>
          <p:nvSpPr>
            <p:cNvPr id="4" name="Rounded Rectangle 3"/>
            <p:cNvSpPr/>
            <p:nvPr/>
          </p:nvSpPr>
          <p:spPr>
            <a:xfrm>
              <a:off x="1302327" y="2540000"/>
              <a:ext cx="3971637" cy="367607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48945" y="2542891"/>
              <a:ext cx="1878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Bare Repo (origin)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568886" y="2533777"/>
            <a:ext cx="3971637" cy="3676073"/>
            <a:chOff x="1302327" y="2540000"/>
            <a:chExt cx="3971637" cy="3676073"/>
          </a:xfrm>
        </p:grpSpPr>
        <p:sp>
          <p:nvSpPr>
            <p:cNvPr id="21" name="Rounded Rectangle 20"/>
            <p:cNvSpPr/>
            <p:nvPr/>
          </p:nvSpPr>
          <p:spPr>
            <a:xfrm>
              <a:off x="1302327" y="2540000"/>
              <a:ext cx="3971637" cy="3676073"/>
            </a:xfrm>
            <a:prstGeom prst="round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15232" y="2540000"/>
              <a:ext cx="1253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Clone Repo</a:t>
              </a:r>
              <a:endParaRPr lang="en-US" dirty="0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Step 3: Developer pushes change set</a:t>
            </a:r>
            <a:endParaRPr 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2192291" y="5148726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260694" y="3692228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8" name="Straight Arrow Connector 27"/>
          <p:cNvCxnSpPr>
            <a:stCxn id="27" idx="1"/>
            <a:endCxn id="31" idx="0"/>
          </p:cNvCxnSpPr>
          <p:nvPr/>
        </p:nvCxnSpPr>
        <p:spPr>
          <a:xfrm flipH="1">
            <a:off x="2463512" y="3897190"/>
            <a:ext cx="797182" cy="376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9554704" y="5148726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0234826" y="3813425"/>
            <a:ext cx="1200727" cy="4099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9825925" y="4018387"/>
            <a:ext cx="408901" cy="300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618999" y="3729178"/>
            <a:ext cx="1515194" cy="5294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Remotes/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origin/master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0" name="Straight Arrow Connector 29"/>
          <p:cNvCxnSpPr>
            <a:stCxn id="29" idx="3"/>
            <a:endCxn id="18" idx="0"/>
          </p:cNvCxnSpPr>
          <p:nvPr/>
        </p:nvCxnSpPr>
        <p:spPr>
          <a:xfrm>
            <a:off x="9134193" y="3993898"/>
            <a:ext cx="691732" cy="3223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9554704" y="4316211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23" idx="0"/>
            <a:endCxn id="18" idx="4"/>
          </p:cNvCxnSpPr>
          <p:nvPr/>
        </p:nvCxnSpPr>
        <p:spPr>
          <a:xfrm flipV="1">
            <a:off x="9825925" y="4850902"/>
            <a:ext cx="0" cy="297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" idx="0"/>
          </p:cNvCxnSpPr>
          <p:nvPr/>
        </p:nvCxnSpPr>
        <p:spPr>
          <a:xfrm flipV="1">
            <a:off x="2463512" y="4275831"/>
            <a:ext cx="1" cy="8728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192291" y="4273463"/>
            <a:ext cx="542441" cy="53469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" idx="0"/>
            <a:endCxn id="31" idx="4"/>
          </p:cNvCxnSpPr>
          <p:nvPr/>
        </p:nvCxnSpPr>
        <p:spPr>
          <a:xfrm flipV="1">
            <a:off x="2463512" y="4808154"/>
            <a:ext cx="0" cy="3405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76654" y="3337340"/>
            <a:ext cx="17171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/>
              <a:t>&lt;=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497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Git</a:t>
            </a:r>
            <a:r>
              <a:rPr lang="en-US" dirty="0" smtClean="0"/>
              <a:t> functionality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6158"/>
            <a:ext cx="10340340" cy="441190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Truly distributed nature</a:t>
            </a:r>
          </a:p>
          <a:p>
            <a:r>
              <a:rPr lang="en-US" sz="3200" dirty="0" smtClean="0"/>
              <a:t>Multiple users</a:t>
            </a:r>
          </a:p>
          <a:p>
            <a:r>
              <a:rPr lang="en-US" sz="3200" dirty="0" smtClean="0"/>
              <a:t>Branching and merging</a:t>
            </a:r>
          </a:p>
          <a:p>
            <a:r>
              <a:rPr lang="en-US" sz="3200" dirty="0" smtClean="0"/>
              <a:t>Stashing</a:t>
            </a:r>
          </a:p>
          <a:p>
            <a:r>
              <a:rPr lang="en-US" sz="3200" dirty="0" smtClean="0"/>
              <a:t>B</a:t>
            </a:r>
            <a:r>
              <a:rPr lang="en-US" sz="3200" dirty="0" smtClean="0"/>
              <a:t>isecting</a:t>
            </a:r>
          </a:p>
          <a:p>
            <a:r>
              <a:rPr lang="en-US" sz="3200" dirty="0" smtClean="0"/>
              <a:t>Rebasing</a:t>
            </a:r>
            <a:endParaRPr lang="en-US" sz="3200" dirty="0" smtClean="0"/>
          </a:p>
          <a:p>
            <a:r>
              <a:rPr lang="en-US" sz="3200" dirty="0" smtClean="0"/>
              <a:t>Conflict detection and resolution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6356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32873" y="2660072"/>
            <a:ext cx="1021882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/>
              <a:t>In Class Exercise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380166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15471" y="6040274"/>
            <a:ext cx="10515600" cy="659391"/>
          </a:xfrm>
        </p:spPr>
        <p:txBody>
          <a:bodyPr>
            <a:normAutofit/>
          </a:bodyPr>
          <a:lstStyle/>
          <a:p>
            <a:r>
              <a:rPr lang="en-US" sz="2000" b="1" i="1" dirty="0" err="1"/>
              <a:t>Git</a:t>
            </a:r>
            <a:r>
              <a:rPr lang="en-US" sz="2000" dirty="0"/>
              <a:t> is a term of insult with origins in </a:t>
            </a:r>
            <a:r>
              <a:rPr lang="en-US" sz="2000" dirty="0">
                <a:hlinkClick r:id="rId2" tooltip="British English"/>
              </a:rPr>
              <a:t>British English</a:t>
            </a:r>
            <a:r>
              <a:rPr lang="en-US" sz="2000" dirty="0"/>
              <a:t> denoting an unpleasant, silly, incompetent, annoying, senile, elderly or childish person.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882" y="1400373"/>
            <a:ext cx="9891987" cy="454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Microsoft Word Track changes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090" y="1041046"/>
            <a:ext cx="7630509" cy="567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Microsoft Word Track changes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090" y="1041046"/>
            <a:ext cx="7630509" cy="56739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9225967">
            <a:off x="2711668" y="2364828"/>
            <a:ext cx="4409027" cy="2400657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en-US" sz="15000" dirty="0" smtClean="0">
                <a:solidFill>
                  <a:srgbClr val="FF0000"/>
                </a:solidFill>
              </a:rPr>
              <a:t>YIKES</a:t>
            </a:r>
            <a:endParaRPr lang="en-US" sz="1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The ‘diff’ tool can tell us about file changes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85935"/>
            <a:ext cx="10340340" cy="188452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Based on the “Longest Common Subsequence” algorithm</a:t>
            </a:r>
          </a:p>
          <a:p>
            <a:r>
              <a:rPr lang="en-US" sz="3200" dirty="0" smtClean="0"/>
              <a:t>It’s line based</a:t>
            </a:r>
          </a:p>
          <a:p>
            <a:r>
              <a:rPr lang="en-US" sz="3200" dirty="0" smtClean="0"/>
              <a:t>Can show a set of line additions/deletions needed to make the second file from the first</a:t>
            </a:r>
          </a:p>
        </p:txBody>
      </p:sp>
    </p:spTree>
    <p:extLst>
      <p:ext uri="{BB962C8B-B14F-4D97-AF65-F5344CB8AC3E}">
        <p14:creationId xmlns:p14="http://schemas.microsoft.com/office/powerpoint/2010/main" val="41523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Diff Example: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51" y="1532395"/>
            <a:ext cx="5057775" cy="4800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241" y="1532395"/>
            <a:ext cx="5057775" cy="48006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121070" y="3094381"/>
            <a:ext cx="2183282" cy="381059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622182">
            <a:off x="6061210" y="665602"/>
            <a:ext cx="3244308" cy="1074088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New File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Changed to pass by ref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endCxn id="8" idx="0"/>
          </p:cNvCxnSpPr>
          <p:nvPr/>
        </p:nvCxnSpPr>
        <p:spPr>
          <a:xfrm>
            <a:off x="7834393" y="1697215"/>
            <a:ext cx="378318" cy="13971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 rot="1339042">
            <a:off x="3871626" y="533963"/>
            <a:ext cx="1811087" cy="337453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Original File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2"/>
            <a:endCxn id="4" idx="0"/>
          </p:cNvCxnSpPr>
          <p:nvPr/>
        </p:nvCxnSpPr>
        <p:spPr>
          <a:xfrm flipH="1">
            <a:off x="2996339" y="858778"/>
            <a:ext cx="1716759" cy="6736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7121070" y="4071121"/>
            <a:ext cx="2183282" cy="381059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9" idx="2"/>
            <a:endCxn id="27" idx="0"/>
          </p:cNvCxnSpPr>
          <p:nvPr/>
        </p:nvCxnSpPr>
        <p:spPr>
          <a:xfrm>
            <a:off x="7834067" y="1718112"/>
            <a:ext cx="378644" cy="23530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1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7719" y="923605"/>
            <a:ext cx="10515600" cy="1325563"/>
          </a:xfrm>
        </p:spPr>
        <p:txBody>
          <a:bodyPr/>
          <a:lstStyle/>
          <a:p>
            <a:r>
              <a:rPr lang="en-US" dirty="0" smtClean="0"/>
              <a:t>Diff Example:</a:t>
            </a:r>
            <a:br>
              <a:rPr lang="en-US" dirty="0" smtClean="0"/>
            </a:br>
            <a:r>
              <a:rPr lang="en-US" dirty="0" smtClean="0"/>
              <a:t>(patch file)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195236" y="365125"/>
            <a:ext cx="2027693" cy="32629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Old file details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519" y="2200738"/>
            <a:ext cx="5057775" cy="3429000"/>
          </a:xfrm>
          <a:prstGeom prst="rect">
            <a:avLst/>
          </a:prstGeom>
        </p:spPr>
      </p:pic>
      <p:cxnSp>
        <p:nvCxnSpPr>
          <p:cNvPr id="28" name="Straight Arrow Connector 27"/>
          <p:cNvCxnSpPr>
            <a:stCxn id="9" idx="2"/>
          </p:cNvCxnSpPr>
          <p:nvPr/>
        </p:nvCxnSpPr>
        <p:spPr>
          <a:xfrm>
            <a:off x="4209083" y="691415"/>
            <a:ext cx="386164" cy="18503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7" idx="2"/>
          </p:cNvCxnSpPr>
          <p:nvPr/>
        </p:nvCxnSpPr>
        <p:spPr>
          <a:xfrm flipH="1">
            <a:off x="4754811" y="1109585"/>
            <a:ext cx="864305" cy="15793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550713" y="783295"/>
            <a:ext cx="2136806" cy="32629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New file details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209082" y="2970549"/>
            <a:ext cx="4183250" cy="2399614"/>
          </a:xfrm>
          <a:prstGeom prst="round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17715" y="3262393"/>
            <a:ext cx="2942096" cy="1234253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Changed “Hunk”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+ show added lines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hows deleted lines</a:t>
            </a:r>
          </a:p>
        </p:txBody>
      </p:sp>
      <p:cxnSp>
        <p:nvCxnSpPr>
          <p:cNvPr id="22" name="Straight Arrow Connector 21"/>
          <p:cNvCxnSpPr>
            <a:stCxn id="21" idx="3"/>
            <a:endCxn id="20" idx="1"/>
          </p:cNvCxnSpPr>
          <p:nvPr/>
        </p:nvCxnSpPr>
        <p:spPr>
          <a:xfrm>
            <a:off x="3259811" y="3879520"/>
            <a:ext cx="949271" cy="2908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9252488" y="737430"/>
            <a:ext cx="2665709" cy="3596071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Hunk Description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Begins at line 28 and runs for 14 lines in old file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Begins at line 28 and runs for 14 lines in new file </a:t>
            </a:r>
          </a:p>
        </p:txBody>
      </p:sp>
      <p:cxnSp>
        <p:nvCxnSpPr>
          <p:cNvPr id="29" name="Straight Arrow Connector 28"/>
          <p:cNvCxnSpPr>
            <a:stCxn id="26" idx="1"/>
          </p:cNvCxnSpPr>
          <p:nvPr/>
        </p:nvCxnSpPr>
        <p:spPr>
          <a:xfrm flipH="1">
            <a:off x="5619116" y="2535466"/>
            <a:ext cx="3633372" cy="3394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0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Here’s the paradigm shift: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6158"/>
            <a:ext cx="10340340" cy="441190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 the real world, source can be long-lived</a:t>
            </a:r>
          </a:p>
          <a:p>
            <a:pPr lvl="1"/>
            <a:r>
              <a:rPr lang="en-US" sz="2800" dirty="0" smtClean="0"/>
              <a:t>I have many source files more than 10 years old (an eternity)</a:t>
            </a:r>
          </a:p>
          <a:p>
            <a:pPr lvl="1"/>
            <a:r>
              <a:rPr lang="en-US" sz="2800" dirty="0" smtClean="0"/>
              <a:t>They are still valuable, but they have changed over time</a:t>
            </a:r>
          </a:p>
          <a:p>
            <a:r>
              <a:rPr lang="en-US" sz="3200" dirty="0" smtClean="0"/>
              <a:t>Today’s source file is yesterday’s file with a number of patches</a:t>
            </a:r>
          </a:p>
          <a:p>
            <a:pPr lvl="1"/>
            <a:r>
              <a:rPr lang="en-US" sz="2800" dirty="0" smtClean="0"/>
              <a:t>I was going to list all the ways this was useful and cool, but I ran out of room.  Let’s build our own list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346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On to the version control system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96326"/>
            <a:ext cx="10340340" cy="464174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 complex code base is can be thought of merely a large set of patches (change sets)</a:t>
            </a:r>
          </a:p>
          <a:p>
            <a:pPr lvl="1"/>
            <a:r>
              <a:rPr lang="en-US" sz="2800" dirty="0" smtClean="0"/>
              <a:t>My current code base has ~5000 change sets, and that is just since I migrated to </a:t>
            </a:r>
            <a:r>
              <a:rPr lang="en-US" sz="2800" dirty="0" err="1" smtClean="0"/>
              <a:t>git</a:t>
            </a:r>
            <a:r>
              <a:rPr lang="en-US" sz="2800" dirty="0" smtClean="0"/>
              <a:t> (three or four years ago)</a:t>
            </a:r>
          </a:p>
          <a:p>
            <a:r>
              <a:rPr lang="en-US" sz="3200" dirty="0" smtClean="0"/>
              <a:t>A version control system:</a:t>
            </a:r>
          </a:p>
          <a:p>
            <a:pPr lvl="1"/>
            <a:r>
              <a:rPr lang="en-US" sz="2800" dirty="0" smtClean="0"/>
              <a:t>Is a</a:t>
            </a:r>
            <a:r>
              <a:rPr lang="en-US" sz="2800" dirty="0" smtClean="0"/>
              <a:t>n organized/automated way to manage all these change sets</a:t>
            </a:r>
          </a:p>
          <a:p>
            <a:pPr lvl="1"/>
            <a:r>
              <a:rPr lang="en-US" sz="2800" dirty="0" smtClean="0"/>
              <a:t>Allows multiple people to exchange change sets</a:t>
            </a:r>
          </a:p>
          <a:p>
            <a:pPr lvl="1"/>
            <a:r>
              <a:rPr lang="en-US" sz="2800" dirty="0" smtClean="0"/>
              <a:t>Identify and resolve when change sets conflict with each other</a:t>
            </a:r>
          </a:p>
          <a:p>
            <a:r>
              <a:rPr lang="en-US" sz="3200" dirty="0" smtClean="0"/>
              <a:t>CVS, SVN, Mercurial, and </a:t>
            </a:r>
            <a:r>
              <a:rPr lang="en-US" sz="3200" dirty="0" err="1" smtClean="0"/>
              <a:t>Git</a:t>
            </a:r>
            <a:r>
              <a:rPr lang="en-US" sz="3200" dirty="0" smtClean="0"/>
              <a:t> are all version control systems</a:t>
            </a:r>
          </a:p>
          <a:p>
            <a:pPr lvl="1"/>
            <a:r>
              <a:rPr lang="en-US" sz="2800" dirty="0" smtClean="0"/>
              <a:t>We’ll focus on </a:t>
            </a:r>
            <a:r>
              <a:rPr lang="en-US" sz="2800" dirty="0" err="1" smtClean="0"/>
              <a:t>Git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386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14993</TotalTime>
  <Words>565</Words>
  <Application>Microsoft Office PowerPoint</Application>
  <PresentationFormat>Widescreen</PresentationFormat>
  <Paragraphs>108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Git Version Control</vt:lpstr>
      <vt:lpstr>PowerPoint Presentation</vt:lpstr>
      <vt:lpstr>Microsoft Word Track changes </vt:lpstr>
      <vt:lpstr>Microsoft Word Track changes </vt:lpstr>
      <vt:lpstr>The ‘diff’ tool can tell us about file changes</vt:lpstr>
      <vt:lpstr>Diff Example:</vt:lpstr>
      <vt:lpstr>Diff Example: (patch file)</vt:lpstr>
      <vt:lpstr>Here’s the paradigm shift:</vt:lpstr>
      <vt:lpstr>On to the version control system</vt:lpstr>
      <vt:lpstr>Directed Acyclical Graph (Awesome computer science content)</vt:lpstr>
      <vt:lpstr>Git manages change sets in a DAG</vt:lpstr>
      <vt:lpstr>Git change sets can be pushed/pulled to/from other repositories</vt:lpstr>
      <vt:lpstr>Step 1: Developer clones repo</vt:lpstr>
      <vt:lpstr>Step 2: Developer commits a change set</vt:lpstr>
      <vt:lpstr>Step 3: Developer pushes change set</vt:lpstr>
      <vt:lpstr>Other Git functionality</vt:lpstr>
      <vt:lpstr>PowerPoint Presentation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137</cp:revision>
  <dcterms:created xsi:type="dcterms:W3CDTF">2018-03-23T01:21:11Z</dcterms:created>
  <dcterms:modified xsi:type="dcterms:W3CDTF">2018-07-17T16:13:07Z</dcterms:modified>
</cp:coreProperties>
</file>